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62" r:id="rId3"/>
    <p:sldId id="267" r:id="rId4"/>
    <p:sldId id="268" r:id="rId5"/>
    <p:sldId id="269" r:id="rId6"/>
    <p:sldId id="277" r:id="rId7"/>
    <p:sldId id="270" r:id="rId8"/>
    <p:sldId id="271" r:id="rId9"/>
    <p:sldId id="272" r:id="rId10"/>
    <p:sldId id="273" r:id="rId11"/>
    <p:sldId id="274" r:id="rId12"/>
    <p:sldId id="276" r:id="rId13"/>
    <p:sldId id="275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0" r:id="rId25"/>
    <p:sldId id="291" r:id="rId26"/>
    <p:sldId id="292" r:id="rId27"/>
    <p:sldId id="293" r:id="rId28"/>
    <p:sldId id="294" r:id="rId29"/>
    <p:sldId id="297" r:id="rId30"/>
    <p:sldId id="298" r:id="rId31"/>
    <p:sldId id="289" r:id="rId32"/>
    <p:sldId id="296" r:id="rId33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038"/>
    <a:srgbClr val="868686"/>
    <a:srgbClr val="3C3C3B"/>
    <a:srgbClr val="414042"/>
    <a:srgbClr val="242943"/>
    <a:srgbClr val="07B9D9"/>
    <a:srgbClr val="13B9D9"/>
    <a:srgbClr val="13D3D9"/>
    <a:srgbClr val="50ADC9"/>
    <a:srgbClr val="00B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ötét stílu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8"/>
    <p:restoredTop sz="94662"/>
  </p:normalViewPr>
  <p:slideViewPr>
    <p:cSldViewPr snapToGrid="0" snapToObjects="1">
      <p:cViewPr varScale="1">
        <p:scale>
          <a:sx n="139" d="100"/>
          <a:sy n="139" d="100"/>
        </p:scale>
        <p:origin x="106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6CC95-E48D-47F9-8434-B5ABC55193D7}" type="datetimeFigureOut">
              <a:rPr lang="hu-HU" smtClean="0"/>
              <a:t>2024. 12. 11.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EDE7E-5560-407C-A951-25104313193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1187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803637-1D47-274F-8497-BC802DC34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8409C4-5B5E-7942-8EFF-9876FD1CE2B0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34E50-7B58-A948-AD6C-AE9FE31ED67F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C0729F-D400-7E4F-B7B3-443CADC6317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721B7FD-35D1-8348-B436-AC623EB089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579C360F-E1FF-4D43-B9AD-787DBD4E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FF20AD0-558E-7443-96ED-90406BA6AB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750C19-DBEE-FA4D-A044-D38BF8313CCF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ns face&#10;&#10;Description automatically generated">
            <a:extLst>
              <a:ext uri="{FF2B5EF4-FFF2-40B4-BE49-F238E27FC236}">
                <a16:creationId xmlns:a16="http://schemas.microsoft.com/office/drawing/2014/main" id="{2E651347-27D6-2E4A-9206-9E4A102DE8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2868BE9-08AA-5644-B837-B48D3045C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C74A9132-7A74-7144-86BC-DCFB3890BA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DDC839-0056-F440-AE1E-3E3908D239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0C689A-C956-7D4B-BE30-5C380E6486BB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E6147F-F70E-9B47-9454-38C0D0435566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BA6A72-D198-0247-8B78-01D9DB1BA541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C52AE7E-2419-7845-BB79-DC9AC1A825CA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9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C21FB5-3A53-924D-8B92-AFD4B4906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6EA9CC-947F-8944-8973-5B0AEDB14C7D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D2CAC-4B8D-C64A-B978-9CBE39710006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A3E143-149B-9B48-82B7-E7858EC9C991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A701C30-097B-3847-B6D9-7841E3B4F5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86938D0E-9139-F04D-A69A-5D5ECADD5C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B0B2E90F-CFF8-6747-BAD8-4C78DB5A2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ED93D94-E037-6A4C-82F5-E84D0E07A2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60D01A5A-9C74-224C-9871-3E32868AA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1C0F7425-DF56-2946-9BED-D7F93AF72B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F032F1B1-EA55-564E-B980-DFD84B234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2A020BD1-3B9A-8144-97B3-3BED27BD36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CB5EB1BD-973D-0F49-9406-731164104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D80109-8A88-CB41-9D04-63D7B701ED2C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1C176B-0018-6445-B955-6B7C39A9268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7037A-994C-0C4E-B381-979B4A2FF02F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300421-81F5-C04F-A31F-2AC26744AC8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7" name="Csoportba foglalás 26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8" name="Téglalap 27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9" name="Kép 2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771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C4D658D-C99F-8043-9597-5D0DFA239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7B163D-42F0-EC4D-878F-E908972E6C39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F5B9D5-F1C8-1145-9335-77779F8D10C3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3BBEE-19E9-3E47-913B-B2E842D6E815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A480D1D7-BBAD-2A40-8341-E9F4E22ED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B2821C1A-61E9-4441-B431-F05872DC2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B52D765E-93ED-6049-A2C0-8C6697D76A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37">
            <a:extLst>
              <a:ext uri="{FF2B5EF4-FFF2-40B4-BE49-F238E27FC236}">
                <a16:creationId xmlns:a16="http://schemas.microsoft.com/office/drawing/2014/main" id="{00C5021D-0A66-D544-92C2-DD6EB30483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0" name="Text Placeholder 37">
            <a:extLst>
              <a:ext uri="{FF2B5EF4-FFF2-40B4-BE49-F238E27FC236}">
                <a16:creationId xmlns:a16="http://schemas.microsoft.com/office/drawing/2014/main" id="{2145BF33-D285-064F-8C49-D43D175CDC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1" name="Text Placeholder 37">
            <a:extLst>
              <a:ext uri="{FF2B5EF4-FFF2-40B4-BE49-F238E27FC236}">
                <a16:creationId xmlns:a16="http://schemas.microsoft.com/office/drawing/2014/main" id="{3962D0BA-601E-744D-85C1-8A8CC7273A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3" name="Text Placeholder 37">
            <a:extLst>
              <a:ext uri="{FF2B5EF4-FFF2-40B4-BE49-F238E27FC236}">
                <a16:creationId xmlns:a16="http://schemas.microsoft.com/office/drawing/2014/main" id="{AA645485-9011-7E4C-AFF9-788E43E598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D6C9F40D-44A2-B444-9A15-C8E7B6B289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7" name="Text Placeholder 37">
            <a:extLst>
              <a:ext uri="{FF2B5EF4-FFF2-40B4-BE49-F238E27FC236}">
                <a16:creationId xmlns:a16="http://schemas.microsoft.com/office/drawing/2014/main" id="{8FDAE188-7775-A14B-B88E-857368E26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B028E0-B2E0-C742-90E5-EA6B1D72E7A0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B38D01-33E0-2043-8619-3643AD99F9D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3DF78-935E-734B-9A12-291EBBE0861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7194A94-DE71-B546-BBC2-2726D95B1D6E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1" name="Csoportba foglalás 20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2" name="Téglalap 21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2" name="Kép 3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33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71F4BA-5823-F641-899D-BC101B4EF9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2E2783-A55D-0946-A9FE-0B309B3B378A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A580AF-85AB-B44E-8D6B-D5CFFB9BE293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0152BD-3642-7446-8CFE-6A6A1FF63F48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75F68C-CA3E-5A40-A628-0E84970A3B4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747683F-C18C-7E42-BB4A-134FF4A2C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35B8E49-77FC-0247-A5DE-A4E146F14D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923BB7C-6C46-7346-AAFE-828484F96A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6A9F4EF-1835-424F-B09D-D3D3688AA6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C742EE3C-01DB-754B-B35F-7439E623D5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0" name="Csoportba foglalás 19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3" name="Téglalap 22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5" name="Kép 2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77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956DD0-0C9F-6245-882C-CDD2EBAD29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439D5A-C074-DD4C-8B5F-F79131441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2D9ABDE-ECA0-6549-BAAE-BDE00AAEE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ECE3E3-E02E-AF4E-B030-B35A0A4E9C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A489463-EB7E-2045-A23A-CD79B57907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BF2AD9D-22FB-EA48-9774-D0D8214AB3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C04246-8DF0-DE47-B3E6-48C437140BB2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8D988F-DCC6-934E-B738-0A3C1538460D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86DE79-42D9-A047-A572-23923C909C77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507A4-ED69-0346-ABCF-83A6C1745E50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4" name="Csoportba foglalás 23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5" name="Téglalap 24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6" name="Kép 2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270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BC887C-ABF1-B649-87E7-1DE36ECBE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81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91114A-335F-7940-B9A0-64FDDA4A34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5" name="Csoportba foglalás 4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3" name="Kép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60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29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3" r:id="rId2"/>
    <p:sldLayoutId id="2147483678" r:id="rId3"/>
    <p:sldLayoutId id="2147483684" r:id="rId4"/>
    <p:sldLayoutId id="2147483682" r:id="rId5"/>
    <p:sldLayoutId id="2147483685" r:id="rId6"/>
    <p:sldLayoutId id="2147483679" r:id="rId7"/>
    <p:sldLayoutId id="2147483686" r:id="rId8"/>
  </p:sldLayoutIdLst>
  <p:txStyles>
    <p:titleStyle>
      <a:lvl1pPr algn="l" defTabSz="617068" rtl="0" eaLnBrk="1" latinLnBrk="0" hangingPunct="1">
        <a:lnSpc>
          <a:spcPct val="90000"/>
        </a:lnSpc>
        <a:spcBef>
          <a:spcPct val="0"/>
        </a:spcBef>
        <a:buNone/>
        <a:defRPr sz="29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268" indent="-154268" algn="l" defTabSz="617068" rtl="0" eaLnBrk="1" latinLnBrk="0" hangingPunct="1">
        <a:lnSpc>
          <a:spcPct val="90000"/>
        </a:lnSpc>
        <a:spcBef>
          <a:spcPts val="67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62800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335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8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402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69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5469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4004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25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534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0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601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1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26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203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597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27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11" userDrawn="1">
          <p15:clr>
            <a:srgbClr val="F26B43"/>
          </p15:clr>
        </p15:guide>
        <p15:guide id="2" pos="3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3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27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F33A8C-9297-814B-AD7B-5F45206C9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075" y="893389"/>
            <a:ext cx="5138228" cy="432359"/>
          </a:xfrm>
        </p:spPr>
        <p:txBody>
          <a:bodyPr/>
          <a:lstStyle/>
          <a:p>
            <a:r>
              <a:rPr lang="hu-HU" dirty="0"/>
              <a:t>Kisméretű laboratórium vizsgálati eredményeit nyilvántartó adatbázis készítése</a:t>
            </a:r>
          </a:p>
          <a:p>
            <a:endParaRPr lang="hu-H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2018EA-9074-EC49-8BAF-05105061EA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552" y="2789361"/>
            <a:ext cx="5138228" cy="319292"/>
          </a:xfrm>
        </p:spPr>
        <p:txBody>
          <a:bodyPr/>
          <a:lstStyle/>
          <a:p>
            <a:r>
              <a:rPr lang="hu-H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2024. december 11.</a:t>
            </a:r>
            <a:endParaRPr lang="hu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D64F93-EB20-7E49-BFB0-EF04DA2CA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7554" y="3265147"/>
            <a:ext cx="2828163" cy="619333"/>
          </a:xfrm>
        </p:spPr>
        <p:txBody>
          <a:bodyPr/>
          <a:lstStyle/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Péntek Máté, Kovács Balázs, Kelemen Márk, Giczi Zsolt 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4393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A6DE3-3DBB-9921-21A1-972863FEA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43F9FF-E8CC-A713-0385-C62E5339C3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6170B2-A7EC-B8A5-254B-01A667A75C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420746" cy="882953"/>
          </a:xfrm>
        </p:spPr>
        <p:txBody>
          <a:bodyPr/>
          <a:lstStyle/>
          <a:p>
            <a:pPr algn="just"/>
            <a:r>
              <a:rPr lang="hu-HU" sz="1100" b="1" dirty="0"/>
              <a:t>Modul</a:t>
            </a:r>
            <a:r>
              <a:rPr lang="hu-HU" sz="1100" dirty="0"/>
              <a:t>, </a:t>
            </a:r>
            <a:r>
              <a:rPr lang="hu-HU" sz="1100" b="1" dirty="0"/>
              <a:t>felelős</a:t>
            </a:r>
            <a:r>
              <a:rPr lang="hu-HU" sz="1100" dirty="0"/>
              <a:t>, </a:t>
            </a:r>
            <a:r>
              <a:rPr lang="hu-HU" sz="1100" b="1" dirty="0"/>
              <a:t>típus</a:t>
            </a:r>
            <a:r>
              <a:rPr lang="hu-HU" sz="1100" dirty="0"/>
              <a:t> és </a:t>
            </a:r>
            <a:r>
              <a:rPr lang="hu-HU" sz="1100" b="1" dirty="0"/>
              <a:t>ok</a:t>
            </a:r>
            <a:r>
              <a:rPr lang="hu-HU" sz="1100" dirty="0"/>
              <a:t> kódok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HUMVI szerinti azonosító kódok és leírásuk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Modul kódok között Laboratórium saját kódjai is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7135529-F206-9761-9F27-11622858252E}"/>
              </a:ext>
            </a:extLst>
          </p:cNvPr>
          <p:cNvSpPr txBox="1"/>
          <p:nvPr/>
        </p:nvSpPr>
        <p:spPr>
          <a:xfrm>
            <a:off x="208343" y="2721176"/>
            <a:ext cx="36718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cMvOka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8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9746B41-B7EC-CCA1-F37C-89436590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61" t="16530" r="51043" b="14706"/>
          <a:stretch/>
        </p:blipFill>
        <p:spPr>
          <a:xfrm>
            <a:off x="4888259" y="136395"/>
            <a:ext cx="4102949" cy="424425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D350A08-C279-51B5-371D-527E2AAC541E}"/>
              </a:ext>
            </a:extLst>
          </p:cNvPr>
          <p:cNvSpPr txBox="1"/>
          <p:nvPr/>
        </p:nvSpPr>
        <p:spPr>
          <a:xfrm>
            <a:off x="208343" y="3675283"/>
            <a:ext cx="37275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cHUMVImodul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B3D0DDA-36DE-A5E9-437C-9B186ECFF46D}"/>
              </a:ext>
            </a:extLst>
          </p:cNvPr>
          <p:cNvSpPr txBox="1"/>
          <p:nvPr/>
        </p:nvSpPr>
        <p:spPr>
          <a:xfrm>
            <a:off x="4481330" y="4008204"/>
            <a:ext cx="41443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cMvTipus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MvTipusNev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}}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F0FC56C-9423-3AE3-63AF-5E3E2BDC4E5D}"/>
              </a:ext>
            </a:extLst>
          </p:cNvPr>
          <p:cNvSpPr txBox="1"/>
          <p:nvPr/>
        </p:nvSpPr>
        <p:spPr>
          <a:xfrm>
            <a:off x="2121295" y="377635"/>
            <a:ext cx="41443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cHUMVIfelelos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Felelos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78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FECE8-4F16-E780-CBDE-BE4FFF89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430F55-1A68-417E-00B6-58DEDA651A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3D4BEF-D244-1E64-B208-15C60C8D45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420746" cy="882953"/>
          </a:xfrm>
        </p:spPr>
        <p:txBody>
          <a:bodyPr/>
          <a:lstStyle/>
          <a:p>
            <a:pPr algn="just"/>
            <a:r>
              <a:rPr lang="hu-HU" sz="1100" b="1" dirty="0"/>
              <a:t>Vizsgálólaborok </a:t>
            </a:r>
            <a:r>
              <a:rPr lang="hu-HU" sz="1100" dirty="0"/>
              <a:t>és </a:t>
            </a:r>
            <a:r>
              <a:rPr lang="hu-HU" sz="1100" b="1" dirty="0"/>
              <a:t>mintavételi helyek</a:t>
            </a:r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Vizsgálólaboratóriumok HUMVI azonosítója neve, címe, akkreditált státuszra vonatkozó adatok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helyek HUMVI kódja (amennyiben HUMVI mintavételi hely), megnevezései, ivóvízelosztó rendszer megnevezése, település megnevezése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777B254-E832-C07C-C2C5-C715FE3B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40" t="10497"/>
          <a:stretch/>
        </p:blipFill>
        <p:spPr>
          <a:xfrm>
            <a:off x="4888259" y="245744"/>
            <a:ext cx="4144384" cy="438364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AAC83E24-78E0-525C-043D-D9BECC0D1211}"/>
              </a:ext>
            </a:extLst>
          </p:cNvPr>
          <p:cNvSpPr txBox="1"/>
          <p:nvPr/>
        </p:nvSpPr>
        <p:spPr>
          <a:xfrm>
            <a:off x="3082490" y="320203"/>
            <a:ext cx="401846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cVizsgaloLabor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Labor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LabAkkrSzam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D81FDEF-9C39-5BE4-0139-7E2C5B4E4682}"/>
              </a:ext>
            </a:extLst>
          </p:cNvPr>
          <p:cNvSpPr txBox="1"/>
          <p:nvPr/>
        </p:nvSpPr>
        <p:spPr>
          <a:xfrm>
            <a:off x="1256839" y="3086885"/>
            <a:ext cx="37275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cMvHely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NevSajat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NevTeljes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VizBazis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NevRovid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Telepules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Tipus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HumviRegiNev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GPS_N_Y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GPS_E_X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67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CB42-4C62-7FBB-E890-84492C25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3F998-77A7-307C-7706-26080992D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95E9D-90DF-4144-412F-049FD4F845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495224" cy="882953"/>
          </a:xfrm>
        </p:spPr>
        <p:txBody>
          <a:bodyPr/>
          <a:lstStyle/>
          <a:p>
            <a:pPr algn="just"/>
            <a:r>
              <a:rPr lang="hu-HU" sz="1100" b="1" dirty="0"/>
              <a:t>Mintavevők </a:t>
            </a:r>
            <a:r>
              <a:rPr lang="hu-HU" sz="1100" dirty="0"/>
              <a:t>és </a:t>
            </a:r>
            <a:r>
              <a:rPr lang="hu-HU" sz="1100" b="1" dirty="0"/>
              <a:t>mintavétel módja</a:t>
            </a:r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Mintavevők neve, HUMVI kódja </a:t>
            </a:r>
            <a:r>
              <a:rPr lang="hu-HU" sz="1000" dirty="0">
                <a:solidFill>
                  <a:schemeClr val="tx1"/>
                </a:solidFill>
              </a:rPr>
              <a:t>(jelenleg nem feltöltős HUMVI rendszerbe)</a:t>
            </a:r>
            <a:r>
              <a:rPr lang="hu-HU" sz="1100" dirty="0"/>
              <a:t>, címe, akkreditált státuszra vonatkozó adatok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</a:t>
            </a:r>
            <a:r>
              <a:rPr lang="hu-HU" sz="1100" dirty="0" err="1"/>
              <a:t>akkreditáltságának</a:t>
            </a:r>
            <a:r>
              <a:rPr lang="hu-HU" sz="1100" dirty="0"/>
              <a:t> státusza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F6DABD8-1A6A-DD9B-014C-7BDB00DA0FB7}"/>
              </a:ext>
            </a:extLst>
          </p:cNvPr>
          <p:cNvSpPr txBox="1"/>
          <p:nvPr/>
        </p:nvSpPr>
        <p:spPr>
          <a:xfrm>
            <a:off x="248397" y="3463453"/>
            <a:ext cx="40184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cAkkrMintavetel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AkkrMintavetelStatusz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2E2BAF-361D-B861-4CA5-BA8E9B3D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37" y="225742"/>
            <a:ext cx="3457575" cy="469201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E56FA44F-EE1A-80E2-7DCC-098300ED0FC7}"/>
              </a:ext>
            </a:extLst>
          </p:cNvPr>
          <p:cNvSpPr txBox="1"/>
          <p:nvPr/>
        </p:nvSpPr>
        <p:spPr>
          <a:xfrm>
            <a:off x="5425227" y="820215"/>
            <a:ext cx="37275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cMintavevo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MintavevoAzonosito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MvAkkrSzam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7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50B3-782D-0712-0D9F-667C2C0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D7AC96B9-426D-7035-2E34-7DB0107E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04" t="14706" r="54167" b="10000"/>
          <a:stretch/>
        </p:blipFill>
        <p:spPr>
          <a:xfrm>
            <a:off x="2241851" y="292472"/>
            <a:ext cx="6743663" cy="46472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9201B-5D95-5326-677E-1A8BDC5950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</p:spTree>
    <p:extLst>
      <p:ext uri="{BB962C8B-B14F-4D97-AF65-F5344CB8AC3E}">
        <p14:creationId xmlns:p14="http://schemas.microsoft.com/office/powerpoint/2010/main" val="105838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6B36-A732-C0FC-2E8F-58D94E024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E8F5E47-223A-CB29-8E83-21602FE2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502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89BA03-E31C-F15F-7667-8BB1B0C142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AB1248-9481-5B95-5394-1B3F3B7E54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Linkek gyakran használt oldalak eléréséhez </a:t>
            </a:r>
            <a:r>
              <a:rPr lang="hu-HU" sz="1050" dirty="0">
                <a:solidFill>
                  <a:schemeClr val="tx1"/>
                </a:solidFill>
              </a:rPr>
              <a:t>(jogszabályok, Nemzeti Akkreditáló Hatóság, </a:t>
            </a:r>
            <a:r>
              <a:rPr lang="hu-HU" sz="1050" dirty="0" err="1">
                <a:solidFill>
                  <a:schemeClr val="tx1"/>
                </a:solidFill>
              </a:rPr>
              <a:t>viziközmű</a:t>
            </a:r>
            <a:r>
              <a:rPr lang="hu-HU" sz="1050" dirty="0">
                <a:solidFill>
                  <a:schemeClr val="tx1"/>
                </a:solidFill>
              </a:rPr>
              <a:t>-szolgáltató)</a:t>
            </a:r>
            <a:endParaRPr lang="hu-HU" sz="1100" dirty="0">
              <a:solidFill>
                <a:schemeClr val="tx1"/>
              </a:solidFill>
            </a:endParaRPr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B0EBFF8B-1C69-422F-95D3-9594E0BA34CD}"/>
              </a:ext>
            </a:extLst>
          </p:cNvPr>
          <p:cNvCxnSpPr/>
          <p:nvPr/>
        </p:nvCxnSpPr>
        <p:spPr>
          <a:xfrm flipV="1">
            <a:off x="4096604" y="1507341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BDA8E201-ADAB-84A5-0566-FD0212D9A213}"/>
              </a:ext>
            </a:extLst>
          </p:cNvPr>
          <p:cNvCxnSpPr/>
          <p:nvPr/>
        </p:nvCxnSpPr>
        <p:spPr>
          <a:xfrm flipV="1">
            <a:off x="5936569" y="1885179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4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6B759-5F2F-4A22-3F68-E3830B4A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469F42F3-261B-8A80-24A9-5ED22C871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62" y="1051342"/>
            <a:ext cx="5484800" cy="30852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15D20B-4640-8031-B885-481A203125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657F37-9F79-6688-FB8A-B483A0A490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Beágyazott Google Térkép a mintavételi pontokkal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térkép tartalmazza a mintavételi pont helyét, fontosabb adatait és fényképet a mintavételi helyről</a:t>
            </a:r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F5E2253B-642D-AE07-AD1E-02016275012F}"/>
              </a:ext>
            </a:extLst>
          </p:cNvPr>
          <p:cNvCxnSpPr/>
          <p:nvPr/>
        </p:nvCxnSpPr>
        <p:spPr>
          <a:xfrm flipV="1">
            <a:off x="3386039" y="3082333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E5B43718-9117-193C-B681-E673C270DA9D}"/>
              </a:ext>
            </a:extLst>
          </p:cNvPr>
          <p:cNvCxnSpPr/>
          <p:nvPr/>
        </p:nvCxnSpPr>
        <p:spPr>
          <a:xfrm flipV="1">
            <a:off x="3792302" y="2159839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5DACD48F-44B4-488F-359E-2E7F816131DC}"/>
              </a:ext>
            </a:extLst>
          </p:cNvPr>
          <p:cNvCxnSpPr/>
          <p:nvPr/>
        </p:nvCxnSpPr>
        <p:spPr>
          <a:xfrm flipV="1">
            <a:off x="5560252" y="2838640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48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AAACE-13E9-EEFC-DE3D-4C29D74D7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38E0ED6-520B-2055-A187-C8BCC29B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60" y="1295590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7065A4-5C96-9CB8-EA16-C38369E4A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DA3746-003B-5921-134A-AF897D5D80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r>
              <a:rPr lang="hu-HU" sz="1100" dirty="0"/>
              <a:t>Elkészült funkciók:</a:t>
            </a:r>
          </a:p>
          <a:p>
            <a:endParaRPr lang="hu-HU" sz="1100" dirty="0"/>
          </a:p>
          <a:p>
            <a:pPr lvl="1" algn="just"/>
            <a:r>
              <a:rPr lang="hu-HU" sz="1100" dirty="0"/>
              <a:t>Mintavétel státuszára </a:t>
            </a:r>
            <a:r>
              <a:rPr lang="hu-HU" sz="1000" dirty="0">
                <a:solidFill>
                  <a:schemeClr val="tx1"/>
                </a:solidFill>
              </a:rPr>
              <a:t>(akkreditált-nem akkreditált-ismeretlen)</a:t>
            </a:r>
            <a:r>
              <a:rPr lang="hu-HU" sz="1100" dirty="0"/>
              <a:t>, HUMVI felelősre, HUMVI </a:t>
            </a:r>
            <a:r>
              <a:rPr lang="hu-HU" sz="1000" dirty="0">
                <a:solidFill>
                  <a:schemeClr val="tx1"/>
                </a:solidFill>
              </a:rPr>
              <a:t>(és saját)</a:t>
            </a:r>
            <a:r>
              <a:rPr lang="hu-HU" sz="1100" dirty="0"/>
              <a:t> modulokra, mértékegységekre, mintavevőkre, mintavételi helyekre, mintavételi ok kódokra, mintavétel típusára </a:t>
            </a:r>
            <a:r>
              <a:rPr lang="hu-HU" sz="1000" dirty="0">
                <a:solidFill>
                  <a:schemeClr val="tx1"/>
                </a:solidFill>
              </a:rPr>
              <a:t>(HUMVI kód)</a:t>
            </a:r>
            <a:r>
              <a:rPr lang="hu-HU" sz="1100" dirty="0"/>
              <a:t>, paraméterekre és vizsgálólaborokra vonatkozó adattáblák CRUD operációi</a:t>
            </a:r>
          </a:p>
          <a:p>
            <a:pPr lvl="1"/>
            <a:endParaRPr lang="hu-HU" sz="1100" dirty="0"/>
          </a:p>
          <a:p>
            <a:pPr marL="0" indent="0">
              <a:buNone/>
            </a:pPr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B18E5EB9-2E8A-2139-608B-7D2ADFAC253C}"/>
              </a:ext>
            </a:extLst>
          </p:cNvPr>
          <p:cNvCxnSpPr/>
          <p:nvPr/>
        </p:nvCxnSpPr>
        <p:spPr>
          <a:xfrm flipV="1">
            <a:off x="5443681" y="1725295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5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357A-13D7-7685-05E3-BA3A791FC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04812D0-7745-D4CC-66DE-7B8071BB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02" y="279367"/>
            <a:ext cx="2743200" cy="15430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DDDD101-48E5-9B15-E6BF-13B9659C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1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8F77F-0E65-7645-42E7-373B9B624F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636971F5-BC16-01B8-28AE-E5F95E6F129D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8031545" y="827749"/>
            <a:ext cx="594169" cy="8437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ép 10">
            <a:extLst>
              <a:ext uri="{FF2B5EF4-FFF2-40B4-BE49-F238E27FC236}">
                <a16:creationId xmlns:a16="http://schemas.microsoft.com/office/drawing/2014/main" id="{FF429978-BF13-C638-1488-F306B7DD4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345" y="56224"/>
            <a:ext cx="2743200" cy="154305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54E4095-8F5A-1343-C0F9-E38B7183B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968" y="2038146"/>
            <a:ext cx="2743200" cy="154305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36B3656-3D21-B66F-43C0-32864C402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094" y="3159410"/>
            <a:ext cx="2743200" cy="154305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CB1451B5-EE6F-652F-36C0-13C1A527415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534168" y="2171789"/>
            <a:ext cx="3242090" cy="63788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47E5950D-4054-48E8-5002-2F1FC2871344}"/>
              </a:ext>
            </a:extLst>
          </p:cNvPr>
          <p:cNvCxnSpPr>
            <a:cxnSpLocks/>
          </p:cNvCxnSpPr>
          <p:nvPr/>
        </p:nvCxnSpPr>
        <p:spPr>
          <a:xfrm flipH="1" flipV="1">
            <a:off x="3741002" y="1050892"/>
            <a:ext cx="4922043" cy="128969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ED9DE80C-AE22-4E56-469B-D5D4D77927C0}"/>
              </a:ext>
            </a:extLst>
          </p:cNvPr>
          <p:cNvCxnSpPr>
            <a:cxnSpLocks/>
          </p:cNvCxnSpPr>
          <p:nvPr/>
        </p:nvCxnSpPr>
        <p:spPr>
          <a:xfrm flipH="1">
            <a:off x="7664294" y="2562671"/>
            <a:ext cx="1233884" cy="13678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6B2D16B4-78EC-6317-5C5E-8F1F2BBAD31D}"/>
              </a:ext>
            </a:extLst>
          </p:cNvPr>
          <p:cNvSpPr txBox="1"/>
          <p:nvPr/>
        </p:nvSpPr>
        <p:spPr>
          <a:xfrm>
            <a:off x="321447" y="2840609"/>
            <a:ext cx="1964554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… 10 adattábla x 4 operáció + 10 index nézet = 50 </a:t>
            </a:r>
            <a:r>
              <a:rPr lang="hu-HU" dirty="0" err="1"/>
              <a:t>view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3064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D09DC-B2B4-3EBA-1078-8D8298DD2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29EFC-CA39-5311-01CF-23FF5CBE2B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96CDAEEB-94E8-9954-07F7-CF9DDAD8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45" y="56224"/>
            <a:ext cx="1828800" cy="10287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BD98A5C-6F0D-D28A-DCA9-AD48CAA9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86" y="263732"/>
            <a:ext cx="1828800" cy="10287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B59810A-260C-3482-3144-8C1A08ED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968" y="2038146"/>
            <a:ext cx="1828800" cy="1028700"/>
          </a:xfrm>
          <a:prstGeom prst="rect">
            <a:avLst/>
          </a:prstGeom>
        </p:spPr>
      </p:pic>
      <p:pic>
        <p:nvPicPr>
          <p:cNvPr id="51" name="Kép 50">
            <a:extLst>
              <a:ext uri="{FF2B5EF4-FFF2-40B4-BE49-F238E27FC236}">
                <a16:creationId xmlns:a16="http://schemas.microsoft.com/office/drawing/2014/main" id="{44641FF7-2DEA-6F19-32A2-3BC22898D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654" y="1120867"/>
            <a:ext cx="1828800" cy="1028700"/>
          </a:xfrm>
          <a:prstGeom prst="rect">
            <a:avLst/>
          </a:prstGeom>
        </p:spPr>
      </p:pic>
      <p:pic>
        <p:nvPicPr>
          <p:cNvPr id="53" name="Kép 52">
            <a:extLst>
              <a:ext uri="{FF2B5EF4-FFF2-40B4-BE49-F238E27FC236}">
                <a16:creationId xmlns:a16="http://schemas.microsoft.com/office/drawing/2014/main" id="{12EB847D-E66A-DCED-BCAB-B630E1CA1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164" y="584039"/>
            <a:ext cx="1828800" cy="1028700"/>
          </a:xfrm>
          <a:prstGeom prst="rect">
            <a:avLst/>
          </a:prstGeom>
        </p:spPr>
      </p:pic>
      <p:pic>
        <p:nvPicPr>
          <p:cNvPr id="55" name="Kép 54">
            <a:extLst>
              <a:ext uri="{FF2B5EF4-FFF2-40B4-BE49-F238E27FC236}">
                <a16:creationId xmlns:a16="http://schemas.microsoft.com/office/drawing/2014/main" id="{3AA0FD26-BC14-76B2-684D-BFAB04579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839" y="121945"/>
            <a:ext cx="1828800" cy="1028700"/>
          </a:xfrm>
          <a:prstGeom prst="rect">
            <a:avLst/>
          </a:prstGeom>
        </p:spPr>
      </p:pic>
      <p:pic>
        <p:nvPicPr>
          <p:cNvPr id="57" name="Kép 56">
            <a:extLst>
              <a:ext uri="{FF2B5EF4-FFF2-40B4-BE49-F238E27FC236}">
                <a16:creationId xmlns:a16="http://schemas.microsoft.com/office/drawing/2014/main" id="{ED97F7C8-7228-A3D2-E650-9035F63DE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81" y="328047"/>
            <a:ext cx="1828800" cy="1028700"/>
          </a:xfrm>
          <a:prstGeom prst="rect">
            <a:avLst/>
          </a:prstGeom>
        </p:spPr>
      </p:pic>
      <p:pic>
        <p:nvPicPr>
          <p:cNvPr id="59" name="Kép 58">
            <a:extLst>
              <a:ext uri="{FF2B5EF4-FFF2-40B4-BE49-F238E27FC236}">
                <a16:creationId xmlns:a16="http://schemas.microsoft.com/office/drawing/2014/main" id="{70984024-A2EA-A02F-A232-DE441BD489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6183" y="1285875"/>
            <a:ext cx="1828800" cy="1028700"/>
          </a:xfrm>
          <a:prstGeom prst="rect">
            <a:avLst/>
          </a:prstGeom>
        </p:spPr>
      </p:pic>
      <p:pic>
        <p:nvPicPr>
          <p:cNvPr id="63" name="Kép 62">
            <a:extLst>
              <a:ext uri="{FF2B5EF4-FFF2-40B4-BE49-F238E27FC236}">
                <a16:creationId xmlns:a16="http://schemas.microsoft.com/office/drawing/2014/main" id="{56B75924-9EDA-BFA4-6B12-A4B6CC1155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1698" y="3630544"/>
            <a:ext cx="1828800" cy="1028700"/>
          </a:xfrm>
          <a:prstGeom prst="rect">
            <a:avLst/>
          </a:prstGeom>
        </p:spPr>
      </p:pic>
      <p:pic>
        <p:nvPicPr>
          <p:cNvPr id="69" name="Kép 68">
            <a:extLst>
              <a:ext uri="{FF2B5EF4-FFF2-40B4-BE49-F238E27FC236}">
                <a16:creationId xmlns:a16="http://schemas.microsoft.com/office/drawing/2014/main" id="{3B7CF1EF-8DA5-1590-1CD4-9EFADCE8BC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982666"/>
            <a:ext cx="1828800" cy="1028700"/>
          </a:xfrm>
          <a:prstGeom prst="rect">
            <a:avLst/>
          </a:prstGeom>
        </p:spPr>
      </p:pic>
      <p:pic>
        <p:nvPicPr>
          <p:cNvPr id="71" name="Kép 70">
            <a:extLst>
              <a:ext uri="{FF2B5EF4-FFF2-40B4-BE49-F238E27FC236}">
                <a16:creationId xmlns:a16="http://schemas.microsoft.com/office/drawing/2014/main" id="{67211107-BDC6-7401-069C-ECCF0D4FE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5656" y="56224"/>
            <a:ext cx="1828800" cy="1028700"/>
          </a:xfrm>
          <a:prstGeom prst="rect">
            <a:avLst/>
          </a:prstGeom>
        </p:spPr>
      </p:pic>
      <p:pic>
        <p:nvPicPr>
          <p:cNvPr id="73" name="Kép 72">
            <a:extLst>
              <a:ext uri="{FF2B5EF4-FFF2-40B4-BE49-F238E27FC236}">
                <a16:creationId xmlns:a16="http://schemas.microsoft.com/office/drawing/2014/main" id="{E36FE83E-191F-C634-BED5-957958D1E0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0578" y="998606"/>
            <a:ext cx="1828800" cy="1028700"/>
          </a:xfrm>
          <a:prstGeom prst="rect">
            <a:avLst/>
          </a:prstGeom>
        </p:spPr>
      </p:pic>
      <p:pic>
        <p:nvPicPr>
          <p:cNvPr id="75" name="Kép 74">
            <a:extLst>
              <a:ext uri="{FF2B5EF4-FFF2-40B4-BE49-F238E27FC236}">
                <a16:creationId xmlns:a16="http://schemas.microsoft.com/office/drawing/2014/main" id="{44D85555-42C7-620D-75F8-BBD5B818C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1373" y="1718874"/>
            <a:ext cx="1828800" cy="1028700"/>
          </a:xfrm>
          <a:prstGeom prst="rect">
            <a:avLst/>
          </a:prstGeom>
        </p:spPr>
      </p:pic>
      <p:pic>
        <p:nvPicPr>
          <p:cNvPr id="81" name="Kép 80">
            <a:extLst>
              <a:ext uri="{FF2B5EF4-FFF2-40B4-BE49-F238E27FC236}">
                <a16:creationId xmlns:a16="http://schemas.microsoft.com/office/drawing/2014/main" id="{C8545AFD-2B99-19F5-5A19-454D7D2E9E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848" y="2049686"/>
            <a:ext cx="1828800" cy="1028700"/>
          </a:xfrm>
          <a:prstGeom prst="rect">
            <a:avLst/>
          </a:prstGeom>
        </p:spPr>
      </p:pic>
      <p:pic>
        <p:nvPicPr>
          <p:cNvPr id="83" name="Kép 82">
            <a:extLst>
              <a:ext uri="{FF2B5EF4-FFF2-40B4-BE49-F238E27FC236}">
                <a16:creationId xmlns:a16="http://schemas.microsoft.com/office/drawing/2014/main" id="{807307FB-AFFC-429F-E41D-DFFDAF9635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286" y="1541385"/>
            <a:ext cx="1828800" cy="1028700"/>
          </a:xfrm>
          <a:prstGeom prst="rect">
            <a:avLst/>
          </a:prstGeom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0854FD08-8EB8-C83F-3D71-239E1271A7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5372" y="2271359"/>
            <a:ext cx="1828800" cy="1028700"/>
          </a:xfrm>
          <a:prstGeom prst="rect">
            <a:avLst/>
          </a:prstGeom>
        </p:spPr>
      </p:pic>
      <p:pic>
        <p:nvPicPr>
          <p:cNvPr id="77" name="Kép 76">
            <a:extLst>
              <a:ext uri="{FF2B5EF4-FFF2-40B4-BE49-F238E27FC236}">
                <a16:creationId xmlns:a16="http://schemas.microsoft.com/office/drawing/2014/main" id="{92E28F36-1732-C02B-B7A5-080DFE40A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1635" y="3326724"/>
            <a:ext cx="1828800" cy="1028700"/>
          </a:xfrm>
          <a:prstGeom prst="rect">
            <a:avLst/>
          </a:prstGeom>
        </p:spPr>
      </p:pic>
      <p:pic>
        <p:nvPicPr>
          <p:cNvPr id="65" name="Kép 64">
            <a:extLst>
              <a:ext uri="{FF2B5EF4-FFF2-40B4-BE49-F238E27FC236}">
                <a16:creationId xmlns:a16="http://schemas.microsoft.com/office/drawing/2014/main" id="{7A5D53CA-E6E5-8EA5-8BBC-53671F8402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23267" y="3739305"/>
            <a:ext cx="1828800" cy="1028700"/>
          </a:xfrm>
          <a:prstGeom prst="rect">
            <a:avLst/>
          </a:prstGeom>
        </p:spPr>
      </p:pic>
      <p:pic>
        <p:nvPicPr>
          <p:cNvPr id="67" name="Kép 66">
            <a:extLst>
              <a:ext uri="{FF2B5EF4-FFF2-40B4-BE49-F238E27FC236}">
                <a16:creationId xmlns:a16="http://schemas.microsoft.com/office/drawing/2014/main" id="{CC8DA180-D97A-0150-96DD-D6702985F05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4396" y="3456323"/>
            <a:ext cx="1828800" cy="1028700"/>
          </a:xfrm>
          <a:prstGeom prst="rect">
            <a:avLst/>
          </a:prstGeom>
        </p:spPr>
      </p:pic>
      <p:pic>
        <p:nvPicPr>
          <p:cNvPr id="61" name="Kép 60">
            <a:extLst>
              <a:ext uri="{FF2B5EF4-FFF2-40B4-BE49-F238E27FC236}">
                <a16:creationId xmlns:a16="http://schemas.microsoft.com/office/drawing/2014/main" id="{CF2EFDD5-79BB-C3DC-44F5-1995D48F85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46710" y="3159714"/>
            <a:ext cx="1828800" cy="1028700"/>
          </a:xfrm>
          <a:prstGeom prst="rect">
            <a:avLst/>
          </a:prstGeom>
        </p:spPr>
      </p:pic>
      <p:pic>
        <p:nvPicPr>
          <p:cNvPr id="43" name="Kép 42">
            <a:extLst>
              <a:ext uri="{FF2B5EF4-FFF2-40B4-BE49-F238E27FC236}">
                <a16:creationId xmlns:a16="http://schemas.microsoft.com/office/drawing/2014/main" id="{422DB076-5985-D69E-73D2-FD8ABF88FD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46183" y="3497016"/>
            <a:ext cx="1828800" cy="102870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6AB173EB-5DB1-40E4-D0DB-BECD4602302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7091" y="4055191"/>
            <a:ext cx="1828800" cy="102870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43C722D7-8264-C6EF-4106-C324BA09811F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r="17377"/>
          <a:stretch/>
        </p:blipFill>
        <p:spPr>
          <a:xfrm>
            <a:off x="7632988" y="1924792"/>
            <a:ext cx="1511012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9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A76A0-19FF-E683-DC46-6CB5D86BB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1F94574-D810-8319-D386-2B0E62B7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21" y="1304268"/>
            <a:ext cx="1828800" cy="10287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AB2DFFA-7DDA-9BBF-E3C1-AD3EA78E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08" y="2537499"/>
            <a:ext cx="1828800" cy="10287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F0029F-7B48-1820-7DD0-F5C8E228AA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29D62BC-74C0-FA57-4E92-952265750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70" y="1652837"/>
            <a:ext cx="1828800" cy="10287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D49B3EC-CDE1-A965-F3B9-10614AAA5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25" y="2965077"/>
            <a:ext cx="1828800" cy="10287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63BA2E2-862B-C09C-06EF-492175E7F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287790"/>
            <a:ext cx="1828800" cy="10287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E5ECB1D-4A21-0B18-4238-9E20A4AA0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79" y="1489900"/>
            <a:ext cx="1828800" cy="102870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F6875FE-D0B4-934A-CECE-2459A9971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9737" y="3762967"/>
            <a:ext cx="1828800" cy="102870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DA915A1-0DA6-540D-1D32-873FA587B2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614" y="3479427"/>
            <a:ext cx="1828800" cy="10287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2E1CFB55-2833-7CD8-2A25-4686CEB913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679" y="2981162"/>
            <a:ext cx="1828800" cy="1028700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9C470345-321E-DFB1-7B5E-3B18555D5C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1851" y="1342216"/>
            <a:ext cx="1828800" cy="102870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E13E10C0-89EB-8D43-7A31-1C6D04C6A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975550"/>
            <a:ext cx="1828800" cy="1028700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C6CFB08C-93AB-B4E2-AF20-AEF9953FA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6231" y="2167187"/>
            <a:ext cx="1828800" cy="1028700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CF3EACE7-1E1D-0130-5E11-266CAB0B56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1870" y="291112"/>
            <a:ext cx="1828800" cy="1028700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A6DEC0BA-9D81-8483-733D-A0FD8BDB57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3156" y="245588"/>
            <a:ext cx="1828800" cy="1028700"/>
          </a:xfrm>
          <a:prstGeom prst="rect">
            <a:avLst/>
          </a:prstGeom>
        </p:spPr>
      </p:pic>
      <p:pic>
        <p:nvPicPr>
          <p:cNvPr id="39" name="Kép 38">
            <a:extLst>
              <a:ext uri="{FF2B5EF4-FFF2-40B4-BE49-F238E27FC236}">
                <a16:creationId xmlns:a16="http://schemas.microsoft.com/office/drawing/2014/main" id="{4A8E0195-B424-B46E-C440-3999888F9D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9" y="277572"/>
            <a:ext cx="1828800" cy="10287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613396F4-98A7-DD4C-0548-EE5833404F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98177" y="138558"/>
            <a:ext cx="1828800" cy="10287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4455218-087F-987B-CC2D-EE515BDEAE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94645" y="3961774"/>
            <a:ext cx="1828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0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D2A75-A6A8-FB43-A652-4B91AC644E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 projekt célja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96067C-D773-1D48-A491-D4B0BA6C14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A tervezett rendszer egy víziközmű-szolgáltató vizsgálólaboratóriumban keletkező adatok tárolását, keresését, feldolgozását támogató megoldás.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Tervezett funkciók:</a:t>
            </a:r>
          </a:p>
          <a:p>
            <a:pPr lvl="1" algn="just"/>
            <a:r>
              <a:rPr lang="hu-HU" sz="1100" dirty="0"/>
              <a:t>Mintaadatok, vizsgálati eredmények importálása Excel táblázatból arra alkalmas adatbázisba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vizsgálatokhoz kapcsolódó kiegészítő adatokat tartalmazó adattáblák (például vizsgált paraméterek, mértékegységek, mintavételi helyeket azonosító kódok) megjelenítése és karbantartása webes felületen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helyek megjelenítése beágyazott Google térképen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eredmények megjelenítése webes felületen szűrési lehetőségekkel vizsgálati helyre, paraméterre, időszakra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NNGYK </a:t>
            </a:r>
            <a:r>
              <a:rPr lang="hu-HU" sz="1000" dirty="0">
                <a:solidFill>
                  <a:schemeClr val="tx1"/>
                </a:solidFill>
              </a:rPr>
              <a:t>(Nemzeti Népegészségügyi és Gyógyszerészeti Központ)</a:t>
            </a:r>
            <a:r>
              <a:rPr lang="hu-HU" sz="1100" dirty="0"/>
              <a:t> HUMVI </a:t>
            </a:r>
            <a:r>
              <a:rPr lang="hu-HU" sz="1000" dirty="0">
                <a:solidFill>
                  <a:schemeClr val="tx1"/>
                </a:solidFill>
              </a:rPr>
              <a:t>(=</a:t>
            </a:r>
            <a:r>
              <a:rPr lang="hu-HU" sz="10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Humán Vízhasználatok Környezet-egészségügyi szakrendszere</a:t>
            </a:r>
            <a:r>
              <a:rPr lang="hu-HU" sz="1000" dirty="0">
                <a:solidFill>
                  <a:schemeClr val="tx1"/>
                </a:solidFill>
              </a:rPr>
              <a:t>)</a:t>
            </a:r>
            <a:r>
              <a:rPr lang="hu-HU" sz="1100" dirty="0"/>
              <a:t> szakrendszer elvárása szerinti XML formátumú és saját célú Excel táblázatos formátumú adatexportálás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Felhasználókat és jogosultságokat kezelő rendszer kialakítása.</a:t>
            </a:r>
          </a:p>
        </p:txBody>
      </p:sp>
    </p:spTree>
    <p:extLst>
      <p:ext uri="{BB962C8B-B14F-4D97-AF65-F5344CB8AC3E}">
        <p14:creationId xmlns:p14="http://schemas.microsoft.com/office/powerpoint/2010/main" val="384900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2F71C-10A0-3E3A-9F41-8AA83FDA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8DE2AC-9E4F-C086-EE13-15FC984B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72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D1A5B-3849-F193-826C-D4DC651A8A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F326C5-7290-1814-079F-9BDAFB2DF3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Vízminták kezelése: CRUD operációk, szűrés, exportálási opciók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3F2A828F-BE9C-1CA3-21C9-21ED357BFE46}"/>
              </a:ext>
            </a:extLst>
          </p:cNvPr>
          <p:cNvCxnSpPr/>
          <p:nvPr/>
        </p:nvCxnSpPr>
        <p:spPr>
          <a:xfrm flipV="1">
            <a:off x="4506466" y="1615901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2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82E59-296E-E7EE-216A-D3800412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21BB7EB-C265-A69C-E78E-6B4AD117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298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457A1-3213-7EA0-50B6-586143394E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9F2F40-95B9-8A2F-7C7E-D789284B8C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kapcsolt táblákból </a:t>
            </a:r>
            <a:r>
              <a:rPr lang="hu-HU" sz="1000" dirty="0">
                <a:solidFill>
                  <a:schemeClr val="tx1"/>
                </a:solidFill>
              </a:rPr>
              <a:t>(HUMVI modul, HUMVI felelős, mintavétel típusa, vizsgálólabor, mintavétel oka, mintavétel helye, mintavétel módja) </a:t>
            </a:r>
            <a:r>
              <a:rPr lang="hu-HU" sz="1100" dirty="0"/>
              <a:t>származó adatok HOZZÁADÁS és SZERKESZTÉS űrlapokon legördülő listából választhatóak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663D4233-7021-78DC-9A44-73FB92D31938}"/>
              </a:ext>
            </a:extLst>
          </p:cNvPr>
          <p:cNvCxnSpPr/>
          <p:nvPr/>
        </p:nvCxnSpPr>
        <p:spPr>
          <a:xfrm flipV="1">
            <a:off x="3393107" y="3479427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97067-B8A5-979D-7844-B74590CEC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6E9E7B3-F6D2-9C49-C5E4-8233CA3A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B7E23-A05E-67D1-88C8-47E437A8D3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4C2309-3B60-8631-A5CD-807741044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RÉSZLETEK nézetben a minta adatai mellett az összes, mintához kapcsolódó vizsgálati eredmény is megtekinthető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C5F8FCC3-0A0A-ADB4-C2A5-5538FD181C82}"/>
              </a:ext>
            </a:extLst>
          </p:cNvPr>
          <p:cNvCxnSpPr/>
          <p:nvPr/>
        </p:nvCxnSpPr>
        <p:spPr>
          <a:xfrm flipV="1">
            <a:off x="5957667" y="2018822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0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CBFD-B969-6005-478E-AC17C2CC6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441CE6-92A8-F7DB-9ACB-BC4E72C4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C3A3-CBCB-60E8-EBD2-2C4214E3DB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9DA274-F291-7A7B-0EA5-DC9B12F4E4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TÖRLÉS nézetben a minta adatai mellett az összes, mintához kapcsolódó eredmény is törlődik</a:t>
            </a:r>
          </a:p>
          <a:p>
            <a:pPr lvl="1" algn="just"/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A </a:t>
            </a:r>
            <a:r>
              <a:rPr lang="hu-HU" sz="1100" dirty="0" err="1"/>
              <a:t>segédadatokat</a:t>
            </a:r>
            <a:r>
              <a:rPr lang="hu-HU" sz="1100" dirty="0"/>
              <a:t> tartalmazó táblák adatai nem törlődnek minta törlésre</a:t>
            </a:r>
            <a:endParaRPr lang="hu-HU" sz="8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CAAA3BB0-5188-0DA8-9D32-B1B9B0C1D071}"/>
              </a:ext>
            </a:extLst>
          </p:cNvPr>
          <p:cNvCxnSpPr/>
          <p:nvPr/>
        </p:nvCxnSpPr>
        <p:spPr>
          <a:xfrm flipV="1">
            <a:off x="3390758" y="3714750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1464EF1E-CC5A-C76F-6529-A043F0374C7E}"/>
              </a:ext>
            </a:extLst>
          </p:cNvPr>
          <p:cNvSpPr txBox="1"/>
          <p:nvPr/>
        </p:nvSpPr>
        <p:spPr>
          <a:xfrm>
            <a:off x="1242942" y="2685089"/>
            <a:ext cx="22812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OnDelete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DeleteBehavior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.Cascade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hu-HU" sz="80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EF6BC95-B71D-5323-F73A-F2681BB5843D}"/>
              </a:ext>
            </a:extLst>
          </p:cNvPr>
          <p:cNvSpPr txBox="1"/>
          <p:nvPr/>
        </p:nvSpPr>
        <p:spPr>
          <a:xfrm>
            <a:off x="1242942" y="3476549"/>
            <a:ext cx="27098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OnDelete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DeleteBehavior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.Restrict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hu-HU" sz="800" dirty="0"/>
          </a:p>
        </p:txBody>
      </p:sp>
    </p:spTree>
    <p:extLst>
      <p:ext uri="{BB962C8B-B14F-4D97-AF65-F5344CB8AC3E}">
        <p14:creationId xmlns:p14="http://schemas.microsoft.com/office/powerpoint/2010/main" val="326616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29D57-2B26-5D1B-63F4-FC4AC6B6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92BCA5-3043-74EC-C44D-2B9096475B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2702BB-A0E8-C649-00CC-8A45A4AE33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minta INDEX nézet mintavételi helyre, ivóvízbázisra, településre, mintavétel okára (HUMVI kód szerint) HUMVI modulra, HUMVI </a:t>
            </a:r>
            <a:r>
              <a:rPr lang="hu-HU" sz="1100" dirty="0" err="1"/>
              <a:t>exporta</a:t>
            </a:r>
            <a:r>
              <a:rPr lang="hu-HU" sz="1100" dirty="0"/>
              <a:t> legördülő listával, mintavétel dátumára időintervallumként szűrhető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BA3BC4C-F758-FC02-DBBC-6DB530C8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8" y="1664074"/>
            <a:ext cx="2743200" cy="15430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2784754-C9F4-DB45-243B-1D6EBB63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3407013"/>
            <a:ext cx="2743200" cy="15430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7333B237-0D43-6931-9302-719E2C50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348" y="3328497"/>
            <a:ext cx="2743200" cy="15430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A2D698C-BDA7-33BC-A9FD-1E255700F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579" y="1720579"/>
            <a:ext cx="2743200" cy="154305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BDE5B300-9960-959E-87CE-431A6773B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259" y="72064"/>
            <a:ext cx="2743200" cy="154305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26CE16F-26CD-9307-4591-F31DB08E4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110" y="7241"/>
            <a:ext cx="2743200" cy="15430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CAEFF4A7-F2FC-1D30-74DB-83E9DC4DB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995" y="3207124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7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317C0-DE73-668B-637E-FA23B153D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84CD4D-B47E-2588-E094-74F2601B46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A1BDAD5-55CC-1338-21D2-4DD96B033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286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1ECDA-4EF5-747A-D761-E54ECBAD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121160-B034-95E5-E847-3710FA76C0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F8DA2-1F0C-D5C2-DD1A-967BBE1111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Az exportálásra kijelölt minták </a:t>
            </a:r>
            <a:r>
              <a:rPr lang="hu-HU" sz="1100" dirty="0" err="1"/>
              <a:t>xml</a:t>
            </a:r>
            <a:r>
              <a:rPr lang="hu-HU" sz="1100" dirty="0"/>
              <a:t> formátumban előnézetben megtekinthetőek, illetve </a:t>
            </a:r>
            <a:r>
              <a:rPr lang="hu-HU" sz="1100" dirty="0" err="1"/>
              <a:t>xml</a:t>
            </a:r>
            <a:r>
              <a:rPr lang="hu-HU" sz="1100" dirty="0"/>
              <a:t> és </a:t>
            </a:r>
            <a:r>
              <a:rPr lang="hu-HU" sz="1100" dirty="0" err="1"/>
              <a:t>xlsx</a:t>
            </a:r>
            <a:r>
              <a:rPr lang="hu-HU" sz="1100" dirty="0"/>
              <a:t> formátumban exportálhatóak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4BF4DE9-49F3-E91F-08C8-C321049B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28700"/>
            <a:ext cx="5486400" cy="30861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ABAA3C8-4FD2-0F9A-B6E0-9FA4CF2F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2981325"/>
            <a:ext cx="3657600" cy="20574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40BDBDA-33D4-6B3C-9E76-8807FF7CF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8607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2FF4F-90E3-CB4E-1C86-53B2F4C88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FEB98-459D-4B14-140B-8F65DAAD0D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BB9794-BE8E-0224-2B34-D1AF4EA38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Minta és eredmény adatok </a:t>
            </a:r>
            <a:r>
              <a:rPr lang="hu-HU" sz="1100" b="1" dirty="0"/>
              <a:t>importálása</a:t>
            </a:r>
            <a:r>
              <a:rPr lang="hu-HU" sz="1100" dirty="0"/>
              <a:t> Excel fájlból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BB9B16B-CC26-576B-79F6-BAF559C0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8" y="64668"/>
            <a:ext cx="5486400" cy="30861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BFB0F23-05A8-75FB-3649-EBEACD60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988" y="2865415"/>
            <a:ext cx="3657600" cy="20574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4D536E1-CAB5-068F-4242-D614C28E3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736828"/>
            <a:ext cx="32575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96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6EBE6-6B5B-60E8-C11A-6FDE68BCE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9B63E-3627-16DA-73C1-A2F96993DB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9C0C7F-A867-491D-9AD5-723FF536CA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19478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Eredmények áttekintése nézetben egy kiválasztott paraméterre táblázatos és grafikus formában is megtekinthetőek a vizsgálati eredmények eredmények a felhasználó által átméretezhető ablakokban. 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kiválasztott minták mintavételi helyre, településre, ivóvízbázisra és a mintavétel idejére szűrhetőek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grafikus ábrázolásnál megjelenik az átlag valamint a 2σ és 3σ hibasávok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Statisztikai összefoglaló: darabszám, átlag, RSD%, 95% CI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AC05088-007D-FBBD-AF52-DA3D728C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0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CF2BF-3C1E-758B-CF7F-F27CEBB9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148E3F-FEFE-DB07-2091-EC6CB43D7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97F63E7-F1D4-CC7A-C4DA-D35B0665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01"/>
            <a:ext cx="4572000" cy="257175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539E275-8CE0-5BFD-989F-85F51ED7F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7901"/>
            <a:ext cx="4572000" cy="25717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9371D23-9CA8-821B-78A6-D5C14CCD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5B1F711-791C-AA6B-E0F0-AAFD04C7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5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6837-8E95-BEFB-4813-2489BC981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D277A-D8FD-DF22-8F24-0E6027741C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Kiindulási állapot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9FB0C-97A6-E7D6-4B95-F781386C22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A vizsgálati eredmények a szükséges számítások elvégzése után, mérési naponként külön-külön Excel fájlokban, illetve azokon belül vizsgálati módszerenként külön-külön munkalapokon állnak rendelkezésre. </a:t>
            </a:r>
          </a:p>
          <a:p>
            <a:pPr algn="just"/>
            <a:endParaRPr lang="hu-HU" sz="11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41F38A6-F3CC-7112-8C70-B2B6B577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" y="2109521"/>
            <a:ext cx="1497806" cy="212169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F88D5AB-AEB1-9EB6-77F1-CA07B9603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20" y="2593942"/>
            <a:ext cx="2659856" cy="189785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93BEF9C-416A-2937-4B1D-A68D62036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420" y="2691501"/>
            <a:ext cx="2717006" cy="195024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447BD92-AD7C-05AA-A5D6-5D58DA7A3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460" y="2151829"/>
            <a:ext cx="2740819" cy="1921669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76A4C31-3F10-C34E-44AF-C2704CCDEA66}"/>
              </a:ext>
            </a:extLst>
          </p:cNvPr>
          <p:cNvSpPr txBox="1"/>
          <p:nvPr/>
        </p:nvSpPr>
        <p:spPr>
          <a:xfrm>
            <a:off x="7186777" y="2842373"/>
            <a:ext cx="1791082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+ </a:t>
            </a:r>
            <a:r>
              <a:rPr lang="hu-HU" dirty="0" err="1"/>
              <a:t>Fe</a:t>
            </a:r>
            <a:r>
              <a:rPr lang="hu-HU" dirty="0"/>
              <a:t>, </a:t>
            </a:r>
            <a:r>
              <a:rPr lang="hu-HU" dirty="0" err="1"/>
              <a:t>Mn</a:t>
            </a:r>
            <a:r>
              <a:rPr lang="hu-HU" dirty="0"/>
              <a:t>, pH, EC, zavarosság, </a:t>
            </a:r>
            <a:r>
              <a:rPr lang="hu-HU" dirty="0" err="1"/>
              <a:t>KOIps</a:t>
            </a:r>
            <a:r>
              <a:rPr lang="hu-HU" dirty="0"/>
              <a:t>, Cl, összes lúgosság, összes keménység, </a:t>
            </a:r>
            <a:r>
              <a:rPr lang="hu-HU" dirty="0" err="1"/>
              <a:t>Ca</a:t>
            </a:r>
            <a:r>
              <a:rPr lang="hu-HU" dirty="0"/>
              <a:t>, Mg, szulfát, íz, szín, szag </a:t>
            </a:r>
            <a:r>
              <a:rPr lang="hu-HU" sz="1100" dirty="0"/>
              <a:t>(azaz 9 további munkalap)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97176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F3EDA-92DA-BE6B-9A19-D1D0A8AF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9957E-0771-02CE-24EE-3D624CFD5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6A3DCD0-A946-3A98-3D77-F5F7E24F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841704-8472-6A74-9154-512214F0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737" y="2571750"/>
            <a:ext cx="4572000" cy="25717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B5C71FB-0780-C034-8D92-7E8B162D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6E71301-269A-A675-3A79-EC05DA85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D9AF-66B5-054B-67CB-BC0211A9C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7E52E-09C7-1E49-3D4C-69B2D2701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További fejlesztési lehetőségek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6BB0BA-C25B-55C2-EB82-C442744460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8390736" cy="882953"/>
          </a:xfrm>
        </p:spPr>
        <p:txBody>
          <a:bodyPr/>
          <a:lstStyle/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u-HU" sz="1100" dirty="0"/>
              <a:t>Rekord törlésénél felugró ablakban megerősítést kérni (jelenleg csak mintára megoldott)</a:t>
            </a:r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hu-HU" sz="100" dirty="0"/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u-HU" sz="1100" dirty="0" err="1"/>
              <a:t>View</a:t>
            </a:r>
            <a:r>
              <a:rPr lang="hu-HU" sz="1100" dirty="0"/>
              <a:t>-k görgetésénél ne csak táblázat fejléce maradjon helyén, hanem az összes felette lévő rész is (szűrők, gombok, menü)</a:t>
            </a:r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hu-HU" sz="100" dirty="0"/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u-HU" sz="1100" dirty="0"/>
              <a:t>Minta exportálás darabszám korlátot megkerülni (1024 tétel, beleértve a minta rekordokon túl a vezérléshez használt adatokat is)</a:t>
            </a:r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hu-HU" sz="100" dirty="0"/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u-HU" sz="1100" dirty="0" err="1"/>
              <a:t>Xml</a:t>
            </a:r>
            <a:r>
              <a:rPr lang="hu-HU" sz="1100" dirty="0"/>
              <a:t> előnézetből visszatéréskor szűrők eltűnnek, minta kijelölés marad</a:t>
            </a:r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hu-HU" sz="100" dirty="0"/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u-HU" sz="1100" dirty="0"/>
              <a:t>Sikeres fájlletöltéskor minta index nézet nem frissül</a:t>
            </a:r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hu-HU" sz="100" dirty="0"/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u-HU" sz="1100" dirty="0"/>
              <a:t>Szerkesztéskor és rekord létrehozásánál </a:t>
            </a:r>
            <a:r>
              <a:rPr lang="hu-HU" sz="1100" dirty="0" err="1"/>
              <a:t>validálási</a:t>
            </a:r>
            <a:r>
              <a:rPr lang="hu-HU" sz="1100" dirty="0"/>
              <a:t> hibákat lekezelni</a:t>
            </a:r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hu-HU" sz="100" dirty="0"/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u-HU" sz="1100" dirty="0"/>
              <a:t>Paraméterlista szűkítése</a:t>
            </a:r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hu-HU" sz="100" dirty="0"/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u-HU" sz="1100" dirty="0"/>
              <a:t>Minta nézetben vizsgálólaborra szűrés (akkreditáció státuszától függetlenül)</a:t>
            </a:r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hu-HU" sz="100" dirty="0"/>
          </a:p>
          <a:p>
            <a:pPr marL="128588" lvl="1" indent="-128588" algn="just">
              <a:spcBef>
                <a:spcPts val="675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hu-HU" sz="1100" dirty="0"/>
              <a:t>Felhasználókat és jogosultságokat kezelő rendszer kialakítása.</a:t>
            </a:r>
          </a:p>
          <a:p>
            <a:pPr lvl="1" algn="just"/>
            <a:endParaRPr lang="hu-HU" sz="1100" dirty="0"/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2349481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1948D-42BA-23FC-AB44-4650D110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195956-CD2B-5CBB-5117-05064D20F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075" y="2026864"/>
            <a:ext cx="5138228" cy="432359"/>
          </a:xfrm>
        </p:spPr>
        <p:txBody>
          <a:bodyPr/>
          <a:lstStyle/>
          <a:p>
            <a:r>
              <a:rPr lang="hu-HU" dirty="0"/>
              <a:t>Köszönjük a figyelmet!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874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600E-3111-F571-AE91-5E0644C0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7A2F4-AE0C-8304-2151-5307B7AEE6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Kiindulási állapot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F9E32D-47CB-ED65-E31D-E3551C2E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Saját vizsgálati eredmények átvágása és az együttműködő laboratóriumok eredményeinek manuális rögzítése egy nagy összesítő Excel táblázatban</a:t>
            </a:r>
          </a:p>
          <a:p>
            <a:pPr algn="just"/>
            <a:endParaRPr lang="hu-HU" sz="11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926D490-C602-9B72-700A-78576B388312}"/>
              </a:ext>
            </a:extLst>
          </p:cNvPr>
          <p:cNvSpPr txBox="1"/>
          <p:nvPr/>
        </p:nvSpPr>
        <p:spPr>
          <a:xfrm>
            <a:off x="7013305" y="2842373"/>
            <a:ext cx="1964554" cy="189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… minta adatok + 146 vizsgált paraméter oszlop x 1835 minta = 21214 vizsgálati eredmény és 246696 üres eredmény cella </a:t>
            </a:r>
            <a:r>
              <a:rPr lang="hu-HU" sz="1100" dirty="0"/>
              <a:t>(plusz az egyébként felesleges ellenőrző oszlopok kódok ellenőrzéséhez)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76183E-6465-91FE-6232-B4CE7A48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r="17068"/>
          <a:stretch/>
        </p:blipFill>
        <p:spPr>
          <a:xfrm>
            <a:off x="72546" y="2173815"/>
            <a:ext cx="2409042" cy="20574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AF203F1-95F7-F4C1-A49D-BEE15A9A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r="17068"/>
          <a:stretch/>
        </p:blipFill>
        <p:spPr>
          <a:xfrm>
            <a:off x="2130695" y="2683556"/>
            <a:ext cx="2409042" cy="20574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EC97A70-E7AA-DE43-0BBC-4DB8214D9C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 r="17068"/>
          <a:stretch/>
        </p:blipFill>
        <p:spPr>
          <a:xfrm>
            <a:off x="4539737" y="1983715"/>
            <a:ext cx="240904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9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84BD1-9DD5-820C-6778-8407EF3CE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D6E92-BBB8-9E69-B117-85CA960D30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Elképzelések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8948EF-F0FA-FD2B-2D2B-C02A64A175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Relációs adatbázis kialakítása külön adattáblával a minták adatainak tárolására és külön adattáblával a vizsgálati eredmények tárolására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A vizsgálólaboratóriumban használt illetve az NNGYK által elvárt kódtáblázatok implementálása (paraméter és mértékegységkódok, mintavételi hely kódok, </a:t>
            </a:r>
            <a:r>
              <a:rPr lang="hu-HU" sz="1100" dirty="0" err="1"/>
              <a:t>stb</a:t>
            </a:r>
            <a:r>
              <a:rPr lang="hu-HU" sz="1100" dirty="0"/>
              <a:t>…)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Egységes Excel összesítő formátum a számolótáblákban a saját vizsgálati adatok összegyűjtéséhez és az együttműködő laboratóriumok adatainak rögzítésére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Webes felület kialakítása a segédtáblák áttekintésére és kezelésére, minta és vizsgálati eredmény adatok importálására, a minták adatainak egységes formátumú megjelenítésére és kezelésére valamint a vizsgálati adatsorok táblázatos és grafikus megjelenítésére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59220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DA3A-0BFF-EC13-F7BE-E051F22B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A81A50-A39E-E7E6-DAF6-2DD5C37612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Felhasznált eszközök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B52FB-440D-4CE9-15FD-CC6A5EFBD8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2694150"/>
          </a:xfrm>
        </p:spPr>
        <p:txBody>
          <a:bodyPr/>
          <a:lstStyle/>
          <a:p>
            <a:pPr algn="just"/>
            <a:r>
              <a:rPr lang="hu-HU" sz="1100" b="1" dirty="0"/>
              <a:t>Fejlesztői eszközök</a:t>
            </a:r>
          </a:p>
          <a:p>
            <a:pPr lvl="1" algn="just"/>
            <a:r>
              <a:rPr lang="hu-HU" sz="1050" dirty="0"/>
              <a:t>Microsoft Visual </a:t>
            </a:r>
            <a:r>
              <a:rPr lang="hu-HU" sz="1050" dirty="0" err="1"/>
              <a:t>Studio</a:t>
            </a:r>
            <a:r>
              <a:rPr lang="hu-HU" sz="1050" dirty="0"/>
              <a:t> 2022</a:t>
            </a:r>
            <a:r>
              <a:rPr lang="hu-HU" sz="1050" i="1" dirty="0"/>
              <a:t> (IDE)</a:t>
            </a:r>
          </a:p>
          <a:p>
            <a:pPr lvl="1" algn="just"/>
            <a:r>
              <a:rPr lang="hu-HU" sz="1050" dirty="0"/>
              <a:t>Microsoft SQL Server Management </a:t>
            </a:r>
            <a:r>
              <a:rPr lang="hu-HU" sz="1050" dirty="0" err="1"/>
              <a:t>Studio</a:t>
            </a:r>
            <a:r>
              <a:rPr lang="hu-HU" sz="1050" dirty="0"/>
              <a:t> </a:t>
            </a:r>
            <a:r>
              <a:rPr lang="hu-HU" sz="1050" i="1" dirty="0"/>
              <a:t>(Adatbázis kezelő)</a:t>
            </a:r>
          </a:p>
          <a:p>
            <a:pPr lvl="1" algn="just"/>
            <a:r>
              <a:rPr lang="hu-HU" sz="1050" dirty="0"/>
              <a:t>GitHub</a:t>
            </a:r>
            <a:r>
              <a:rPr lang="hu-HU" sz="1050" i="1" dirty="0"/>
              <a:t> (Verziókövetés)</a:t>
            </a:r>
            <a:endParaRPr lang="hu-HU" sz="230" i="1" dirty="0"/>
          </a:p>
          <a:p>
            <a:pPr algn="just"/>
            <a:r>
              <a:rPr lang="hu-HU" sz="1100" b="1" dirty="0"/>
              <a:t>Keretrendszerek és könyvtárak</a:t>
            </a:r>
          </a:p>
          <a:p>
            <a:pPr lvl="1" algn="just"/>
            <a:r>
              <a:rPr lang="hu-HU" sz="1050" dirty="0"/>
              <a:t>Microsoft .NET </a:t>
            </a:r>
            <a:r>
              <a:rPr lang="hu-HU" sz="1050" dirty="0" err="1"/>
              <a:t>Core</a:t>
            </a:r>
            <a:r>
              <a:rPr lang="hu-HU" sz="1050" dirty="0"/>
              <a:t> 8.0 – ASP.NET </a:t>
            </a:r>
            <a:r>
              <a:rPr lang="hu-HU" sz="1050" i="1" dirty="0"/>
              <a:t>(C# Webalkalmazás keretrendszer)</a:t>
            </a:r>
          </a:p>
          <a:p>
            <a:pPr lvl="1" algn="just"/>
            <a:r>
              <a:rPr lang="hu-HU" sz="1050" dirty="0"/>
              <a:t>Microsoft </a:t>
            </a:r>
            <a:r>
              <a:rPr lang="hu-HU" sz="1050" dirty="0" err="1"/>
              <a:t>EntityFramework</a:t>
            </a:r>
            <a:r>
              <a:rPr lang="hu-HU" sz="1050" dirty="0"/>
              <a:t> (</a:t>
            </a:r>
            <a:r>
              <a:rPr lang="hu-HU" sz="1050" i="1" dirty="0"/>
              <a:t>Objektum-relációs </a:t>
            </a:r>
            <a:r>
              <a:rPr lang="hu-HU" sz="1050" i="1" dirty="0" err="1"/>
              <a:t>leképező</a:t>
            </a:r>
            <a:r>
              <a:rPr lang="hu-HU" sz="1050" i="1" dirty="0"/>
              <a:t> (ORM) keretrendszer</a:t>
            </a:r>
            <a:r>
              <a:rPr lang="hu-HU" sz="1050" dirty="0"/>
              <a:t>)</a:t>
            </a:r>
          </a:p>
          <a:p>
            <a:pPr lvl="1" algn="just"/>
            <a:r>
              <a:rPr lang="hu-HU" sz="1050" dirty="0" err="1"/>
              <a:t>EPPlus</a:t>
            </a:r>
            <a:r>
              <a:rPr lang="hu-HU" sz="1050" dirty="0"/>
              <a:t> </a:t>
            </a:r>
            <a:r>
              <a:rPr lang="hu-HU" sz="1050" i="1" dirty="0"/>
              <a:t>(Excel-kezelő .NET könyvtár)</a:t>
            </a:r>
          </a:p>
          <a:p>
            <a:pPr lvl="1" algn="just"/>
            <a:r>
              <a:rPr lang="hu-HU" sz="1050" dirty="0" err="1"/>
              <a:t>Bootstrap</a:t>
            </a:r>
            <a:r>
              <a:rPr lang="hu-HU" sz="1050" dirty="0"/>
              <a:t> 5 </a:t>
            </a:r>
            <a:r>
              <a:rPr lang="hu-HU" sz="1050" i="1" dirty="0"/>
              <a:t>(Reszponzív modern CSS)</a:t>
            </a:r>
          </a:p>
          <a:p>
            <a:pPr lvl="1" algn="just"/>
            <a:r>
              <a:rPr lang="hu-HU" sz="1050" dirty="0" err="1"/>
              <a:t>jQuery</a:t>
            </a:r>
            <a:r>
              <a:rPr lang="hu-HU" sz="1050" dirty="0"/>
              <a:t> </a:t>
            </a:r>
            <a:r>
              <a:rPr lang="hu-HU" sz="1050" i="1" dirty="0"/>
              <a:t>(DOM manipuláció)</a:t>
            </a:r>
          </a:p>
          <a:p>
            <a:pPr lvl="1" algn="just"/>
            <a:r>
              <a:rPr lang="hu-HU" sz="1100" dirty="0"/>
              <a:t>Chart.js </a:t>
            </a:r>
            <a:r>
              <a:rPr lang="hu-HU" sz="1100" i="1" dirty="0"/>
              <a:t>(JS alapú adatvizualizáció)</a:t>
            </a:r>
          </a:p>
          <a:p>
            <a:pPr lvl="1" algn="just"/>
            <a:r>
              <a:rPr lang="hu-HU" sz="1100" dirty="0" err="1"/>
              <a:t>jStat</a:t>
            </a:r>
            <a:r>
              <a:rPr lang="hu-HU" sz="1100" dirty="0"/>
              <a:t> </a:t>
            </a:r>
            <a:r>
              <a:rPr lang="hu-HU" sz="1100" i="1" dirty="0"/>
              <a:t>(JS statisztikai könyvtár)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160586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5823-549A-DAAE-7AA2-5BCFC714C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3E72B7-93B3-4CE5-CD08-5539B0446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C10AB0-171D-112A-8D2E-AB555E4069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104487" cy="882953"/>
          </a:xfrm>
        </p:spPr>
        <p:txBody>
          <a:bodyPr/>
          <a:lstStyle/>
          <a:p>
            <a:pPr algn="just"/>
            <a:r>
              <a:rPr lang="hu-HU" sz="1100" b="1" dirty="0"/>
              <a:t>Minta</a:t>
            </a:r>
            <a:r>
              <a:rPr lang="hu-HU" sz="1100" dirty="0"/>
              <a:t> adatok:</a:t>
            </a:r>
          </a:p>
          <a:p>
            <a:pPr lvl="1" algn="just"/>
            <a:r>
              <a:rPr lang="hu-HU" sz="1100" dirty="0"/>
              <a:t>Laboratórium és/vagy HUMVI modul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minta HUMVI felelőse és HUMVI mintavételi típusa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dátuma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Vizsgálólaboratórium, mintaátvétel időpontja, vizsgálat kezdete és vége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oka (HUMVI kód és/vagy szöveges leírás)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 (HUMVI kód és/vagy szöveges leírás)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státusza (akkreditált/nem akkreditált)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Mintavevő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Történt-e már HUMVI rendszerbe exportálás a mintából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0EA195F-BB4D-32E5-7F35-8EAFA27A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06" t="26893" r="65496" b="26383"/>
          <a:stretch/>
        </p:blipFill>
        <p:spPr>
          <a:xfrm>
            <a:off x="7341707" y="671343"/>
            <a:ext cx="1725802" cy="384519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5E2A27DF-0954-F5E3-D25D-088F751794D8}"/>
              </a:ext>
            </a:extLst>
          </p:cNvPr>
          <p:cNvSpPr txBox="1"/>
          <p:nvPr/>
        </p:nvSpPr>
        <p:spPr>
          <a:xfrm>
            <a:off x="4235920" y="455483"/>
            <a:ext cx="31952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LaborMintaKod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Felelos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MvTipus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MvDatum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Labor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MintaAtvetel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VizsgalatKezdete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VizsgalatVege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MvOkaEgyeb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MvHely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AkkrMintavetel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Mintavevo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  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HUMVIexport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hu-HU" sz="8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8C7FCAC-F0BA-247D-7E86-9B58276CC506}"/>
              </a:ext>
            </a:extLst>
          </p:cNvPr>
          <p:cNvSpPr txBox="1"/>
          <p:nvPr/>
        </p:nvSpPr>
        <p:spPr>
          <a:xfrm>
            <a:off x="5555239" y="3207177"/>
            <a:ext cx="16361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/>
              <a:t>A </a:t>
            </a:r>
            <a:r>
              <a:rPr lang="hu-HU" sz="1100" dirty="0" err="1"/>
              <a:t>primary</a:t>
            </a:r>
            <a:r>
              <a:rPr lang="hu-HU" sz="1100" dirty="0"/>
              <a:t> </a:t>
            </a:r>
            <a:r>
              <a:rPr lang="hu-HU" sz="1100" dirty="0" err="1"/>
              <a:t>key</a:t>
            </a:r>
            <a:r>
              <a:rPr lang="hu-HU" sz="1100" dirty="0"/>
              <a:t> minden kiegészítő adatot tartalmazó táblában </a:t>
            </a:r>
            <a:r>
              <a:rPr lang="hu-HU" sz="1100" dirty="0" err="1"/>
              <a:t>Identity</a:t>
            </a:r>
            <a:r>
              <a:rPr lang="hu-HU" sz="1100" dirty="0"/>
              <a:t> típusú, a </a:t>
            </a:r>
            <a:r>
              <a:rPr lang="hu-HU" sz="1100" dirty="0" err="1"/>
              <a:t>tartalmilag</a:t>
            </a:r>
            <a:r>
              <a:rPr lang="hu-HU" sz="1100" dirty="0"/>
              <a:t> kulcsként használt mezőkre Is </a:t>
            </a:r>
            <a:r>
              <a:rPr lang="hu-HU" sz="1100" dirty="0" err="1"/>
              <a:t>Unique</a:t>
            </a:r>
            <a:r>
              <a:rPr lang="hu-HU" sz="1100" dirty="0"/>
              <a:t> = </a:t>
            </a:r>
            <a:r>
              <a:rPr lang="hu-HU" sz="1100" dirty="0" err="1"/>
              <a:t>Yes</a:t>
            </a:r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225727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9EC2-B62F-7340-B281-B6D9EE9EB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5264B8A0-9CD7-8FB7-621F-64E7C6A7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07" t="25923" r="59023" b="24085"/>
          <a:stretch/>
        </p:blipFill>
        <p:spPr>
          <a:xfrm>
            <a:off x="4669549" y="202182"/>
            <a:ext cx="3943624" cy="30856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604DAB-0E81-3296-FE87-61A079A0F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D1D0793-0F35-6635-A23C-74FDAB9E3049}"/>
              </a:ext>
            </a:extLst>
          </p:cNvPr>
          <p:cNvSpPr txBox="1"/>
          <p:nvPr/>
        </p:nvSpPr>
        <p:spPr>
          <a:xfrm>
            <a:off x="5203149" y="3146183"/>
            <a:ext cx="39436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Megyseg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Ertek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AlsoMh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MaxRange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ErtekHozzarendelt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cParameter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Parameter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517102-09C9-0CAC-3C0B-A850A6E405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809337" cy="882953"/>
          </a:xfrm>
        </p:spPr>
        <p:txBody>
          <a:bodyPr/>
          <a:lstStyle/>
          <a:p>
            <a:pPr algn="just"/>
            <a:r>
              <a:rPr lang="hu-HU" sz="1100" b="1" dirty="0"/>
              <a:t>Vizsgálati eredmény</a:t>
            </a:r>
            <a:r>
              <a:rPr lang="hu-HU" sz="1100" dirty="0"/>
              <a:t> adatok: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Minta ID, amihez a vizsgálati eredmény tartozik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Vizsgált paraméter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 mértékegységének a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 szöveges formátumban rögzítve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a mérési eredmény alsó méréshatár alatti, akkor alsó méréshatár értéke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az eredmény nem mérhető, a legmagasabb mérhető érték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értelmezhető, a méréshez rendelhető számérték </a:t>
            </a:r>
            <a:r>
              <a:rPr lang="hu-HU" sz="1050" dirty="0">
                <a:solidFill>
                  <a:schemeClr val="tx1"/>
                </a:solidFill>
              </a:rPr>
              <a:t>(&lt;AMH -&gt; alsó méréshatár/2; &gt;érték -&gt; maximális mérhető érték; számérték -&gt; </a:t>
            </a:r>
            <a:r>
              <a:rPr lang="hu-HU" sz="1050" dirty="0" err="1">
                <a:solidFill>
                  <a:schemeClr val="tx1"/>
                </a:solidFill>
              </a:rPr>
              <a:t>float</a:t>
            </a:r>
            <a:r>
              <a:rPr lang="hu-HU" sz="1050" dirty="0">
                <a:solidFill>
                  <a:schemeClr val="tx1"/>
                </a:solidFill>
              </a:rPr>
              <a:t>; szöveges érték -&gt; null)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105770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D2A34-ACAF-2881-6FC6-EB833F54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FDFA2-572F-6FBB-0E4D-C834A848A2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6D7638-C86A-48E7-B783-AA86F8A541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317618" cy="882953"/>
          </a:xfrm>
        </p:spPr>
        <p:txBody>
          <a:bodyPr/>
          <a:lstStyle/>
          <a:p>
            <a:pPr algn="just"/>
            <a:r>
              <a:rPr lang="hu-HU" sz="1100" b="1" dirty="0"/>
              <a:t>Paraméterek </a:t>
            </a:r>
            <a:r>
              <a:rPr lang="hu-HU" sz="1100" dirty="0"/>
              <a:t>és</a:t>
            </a:r>
            <a:r>
              <a:rPr lang="hu-HU" sz="1100" b="1" dirty="0"/>
              <a:t> mértékegységek</a:t>
            </a:r>
            <a:r>
              <a:rPr lang="hu-HU" sz="1100" dirty="0"/>
              <a:t>: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HUMVI azonosító kódok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HUMVI megnevezés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Laboratórium saját megnevezése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paramétereknél hatérértékekre és parametrikus értékekre vonatkozó adatok </a:t>
            </a:r>
            <a:r>
              <a:rPr lang="hu-HU" sz="1050" dirty="0">
                <a:solidFill>
                  <a:schemeClr val="tx1"/>
                </a:solidFill>
              </a:rPr>
              <a:t>(jelenleg csak részlegesen feltöltve, nem használt információ)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6575570-7A0D-53CA-801A-A8AA73E1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86" t="16530" r="69023" b="35580"/>
          <a:stretch/>
        </p:blipFill>
        <p:spPr>
          <a:xfrm>
            <a:off x="4785131" y="233055"/>
            <a:ext cx="3597103" cy="295586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D710B30-06CE-638F-F120-A8EF6D4BAEAF}"/>
              </a:ext>
            </a:extLst>
          </p:cNvPr>
          <p:cNvSpPr txBox="1"/>
          <p:nvPr/>
        </p:nvSpPr>
        <p:spPr>
          <a:xfrm>
            <a:off x="5102428" y="3276069"/>
            <a:ext cx="39436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cParameter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SajatLeiras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ParamErtek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ParamTip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E7D8CC2-FC97-1A05-3D8F-131FD4619040}"/>
              </a:ext>
            </a:extLst>
          </p:cNvPr>
          <p:cNvSpPr txBox="1"/>
          <p:nvPr/>
        </p:nvSpPr>
        <p:spPr>
          <a:xfrm>
            <a:off x="903042" y="3561413"/>
            <a:ext cx="41443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Megyseg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SajatLeiras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6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ze_szinek">
      <a:dk1>
        <a:srgbClr val="07B9D9"/>
      </a:dk1>
      <a:lt1>
        <a:srgbClr val="FFFFFF"/>
      </a:lt1>
      <a:dk2>
        <a:srgbClr val="242843"/>
      </a:dk2>
      <a:lt2>
        <a:srgbClr val="D1D3D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ze betutipu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</TotalTime>
  <Words>2109</Words>
  <Application>Microsoft Office PowerPoint</Application>
  <PresentationFormat>Diavetítés a képernyőre (16:9 oldalarány)</PresentationFormat>
  <Paragraphs>392</Paragraphs>
  <Slides>32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8" baseType="lpstr">
      <vt:lpstr>Arial</vt:lpstr>
      <vt:lpstr>Calibri</vt:lpstr>
      <vt:lpstr>Cascadia Mono</vt:lpstr>
      <vt:lpstr>Tahoma</vt:lpstr>
      <vt:lpstr>Wingdings</vt:lpstr>
      <vt:lpstr>Default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xmeditor01</dc:creator>
  <cp:lastModifiedBy>Giczi Zsolt</cp:lastModifiedBy>
  <cp:revision>61</cp:revision>
  <dcterms:created xsi:type="dcterms:W3CDTF">2019-08-01T06:27:51Z</dcterms:created>
  <dcterms:modified xsi:type="dcterms:W3CDTF">2024-12-11T08:10:25Z</dcterms:modified>
</cp:coreProperties>
</file>